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7C4E2F0-0E75-4D1C-AC65-92C97A41DED1}">
  <a:tblStyle styleId="{A7C4E2F0-0E75-4D1C-AC65-92C97A41DE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22d2000974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22d2000974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2340679930_2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2340679930_2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2340679930_2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2340679930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2340679930_2_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2340679930_2_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22d2000974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22d2000974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234067993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234067993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2340679930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2340679930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234067993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234067993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2340679930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2340679930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2340679930_2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2340679930_2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22d160036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22d160036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23aa1d168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23aa1d168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22d200097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22d200097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322d200097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322d200097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22d1600360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22d1600360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2d160036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2d160036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22d200097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22d200097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2340679930_2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2340679930_2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2d2000974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2d2000974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2d2000974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2d2000974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22d2000974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22d2000974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2340679930_2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2340679930_2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mailto:up202007614@up.pt" TargetMode="External"/><Relationship Id="rId4" Type="http://schemas.openxmlformats.org/officeDocument/2006/relationships/hyperlink" Target="mailto:up20200@up.pt" TargetMode="External"/><Relationship Id="rId5" Type="http://schemas.openxmlformats.org/officeDocument/2006/relationships/hyperlink" Target="mailto:up20200@up.pt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youtu.be/fjvVxMVGUtA" TargetMode="External"/><Relationship Id="rId4" Type="http://schemas.openxmlformats.org/officeDocument/2006/relationships/hyperlink" Target="http://www.youtube.com/watch?v=fjvVxMVGUtA" TargetMode="External"/><Relationship Id="rId5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960425"/>
            <a:ext cx="8520600" cy="8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RL Penalty Shooting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Group A34_14h_M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0" y="4158300"/>
            <a:ext cx="52515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>
                <a:solidFill>
                  <a:schemeClr val="lt2"/>
                </a:solidFill>
              </a:rPr>
              <a:t>João Alves </a:t>
            </a:r>
            <a:r>
              <a:rPr lang="pt-PT" sz="1300" u="sng">
                <a:solidFill>
                  <a:schemeClr val="lt2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up202007614@up.pt</a:t>
            </a:r>
            <a:endParaRPr sz="1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>
                <a:solidFill>
                  <a:schemeClr val="lt2"/>
                </a:solidFill>
              </a:rPr>
              <a:t>Marco André </a:t>
            </a:r>
            <a:r>
              <a:rPr lang="pt-PT" sz="1300" u="sng">
                <a:solidFill>
                  <a:schemeClr val="lt2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up202004891@up.pt</a:t>
            </a:r>
            <a:endParaRPr sz="1300">
              <a:solidFill>
                <a:schemeClr val="lt2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300">
                <a:solidFill>
                  <a:schemeClr val="lt2"/>
                </a:solidFill>
              </a:rPr>
              <a:t>Rúben Monteiro </a:t>
            </a:r>
            <a:r>
              <a:rPr lang="pt-PT" sz="1300" u="sng">
                <a:solidFill>
                  <a:schemeClr val="lt2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up202006478@up.pt</a:t>
            </a:r>
            <a:endParaRPr sz="1300">
              <a:solidFill>
                <a:schemeClr val="lt2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384500" y="4635600"/>
            <a:ext cx="4759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lt2"/>
                </a:solidFill>
              </a:rPr>
              <a:t>RI @ FEUP | 2024/25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311700" y="1060650"/>
            <a:ext cx="8520600" cy="30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>
                <a:solidFill>
                  <a:schemeClr val="dk1"/>
                </a:solidFill>
              </a:rPr>
              <a:t>Optimization Algorithm:</a:t>
            </a:r>
            <a:r>
              <a:rPr lang="pt-PT">
                <a:solidFill>
                  <a:schemeClr val="dk1"/>
                </a:solidFill>
              </a:rPr>
              <a:t> OpenAI Gym with Proximal policy optimization (PPO)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1" lang="pt-PT">
                <a:solidFill>
                  <a:schemeClr val="dk1"/>
                </a:solidFill>
              </a:rPr>
            </a:br>
            <a:r>
              <a:rPr b="1" lang="pt-PT">
                <a:solidFill>
                  <a:schemeClr val="dk1"/>
                </a:solidFill>
              </a:rPr>
              <a:t>Observation Space: </a:t>
            </a:r>
            <a:r>
              <a:rPr lang="pt-PT">
                <a:solidFill>
                  <a:schemeClr val="dk1"/>
                </a:solidFill>
              </a:rPr>
              <a:t>to reduce training time, only 8 values are known to agent: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The values are all </a:t>
            </a:r>
            <a:r>
              <a:rPr i="1" lang="pt-PT">
                <a:solidFill>
                  <a:schemeClr val="dk1"/>
                </a:solidFill>
              </a:rPr>
              <a:t>float32</a:t>
            </a:r>
            <a:r>
              <a:rPr lang="pt-PT">
                <a:solidFill>
                  <a:schemeClr val="dk1"/>
                </a:solidFill>
              </a:rPr>
              <a:t>, from -infinity to +infinity.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55" name="Google Shape;155;p2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Agent</a:t>
            </a:r>
            <a:endParaRPr/>
          </a:p>
        </p:txBody>
      </p:sp>
      <p:sp>
        <p:nvSpPr>
          <p:cNvPr id="156" name="Google Shape;15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graphicFrame>
        <p:nvGraphicFramePr>
          <p:cNvPr id="157" name="Google Shape;157;p22"/>
          <p:cNvGraphicFramePr/>
          <p:nvPr/>
        </p:nvGraphicFramePr>
        <p:xfrm>
          <a:off x="600775" y="249274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{A7C4E2F0-0E75-4D1C-AC65-92C97A41DED1}</a:tableStyleId>
              </a:tblPr>
              <a:tblGrid>
                <a:gridCol w="1496600"/>
                <a:gridCol w="1532650"/>
                <a:gridCol w="1260600"/>
                <a:gridCol w="1157750"/>
                <a:gridCol w="2494850"/>
              </a:tblGrid>
              <a:tr h="7442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Step Counter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(Nº steps)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Last Action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(0-kick; 1-walk)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B2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Player Pos. 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(X, Y)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Ball Pos. (X, Y)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Player-Goal Vector 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(Width, Depth)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5A6BD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11700" y="979143"/>
            <a:ext cx="85206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For the action space </a:t>
            </a:r>
            <a:r>
              <a:rPr lang="pt-PT">
                <a:solidFill>
                  <a:schemeClr val="dk1"/>
                </a:solidFill>
              </a:rPr>
              <a:t>6 values define the possible agent behaviors:</a:t>
            </a:r>
            <a:endParaRPr b="1">
              <a:solidFill>
                <a:schemeClr val="dk1"/>
              </a:solidFill>
            </a:endParaRPr>
          </a:p>
        </p:txBody>
      </p:sp>
      <p:sp>
        <p:nvSpPr>
          <p:cNvPr id="163" name="Google Shape;163;p2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Agent: Action Space</a:t>
            </a:r>
            <a:endParaRPr/>
          </a:p>
        </p:txBody>
      </p:sp>
      <p:sp>
        <p:nvSpPr>
          <p:cNvPr id="164" name="Google Shape;16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graphicFrame>
        <p:nvGraphicFramePr>
          <p:cNvPr id="165" name="Google Shape;165;p23"/>
          <p:cNvGraphicFramePr/>
          <p:nvPr/>
        </p:nvGraphicFramePr>
        <p:xfrm>
          <a:off x="1047513" y="1770886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{A7C4E2F0-0E75-4D1C-AC65-92C97A41DED1}</a:tableStyleId>
              </a:tblPr>
              <a:tblGrid>
                <a:gridCol w="1567475"/>
                <a:gridCol w="1560175"/>
                <a:gridCol w="1433100"/>
                <a:gridCol w="1231725"/>
                <a:gridCol w="1537225"/>
              </a:tblGrid>
              <a:tr h="6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Behavior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(0-kick; 1-walk)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Kick Direction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(0-kick; 1-walk)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Walk Distance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Walk Orientation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Target</a:t>
                      </a:r>
                      <a:r>
                        <a:rPr b="1" lang="pt-PT"/>
                        <a:t> Walk</a:t>
                      </a:r>
                      <a:endParaRPr b="1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(X, Y)</a:t>
                      </a:r>
                      <a:endParaRPr b="1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4C2F4"/>
                    </a:solidFill>
                  </a:tcPr>
                </a:tc>
              </a:tr>
              <a:tr h="6331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600"/>
                        <a:t>[0, 1]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600"/>
                        <a:t>[-30, 30]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600"/>
                        <a:t>[0, 0.5]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600"/>
                        <a:t>[-π, π]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600"/>
                        <a:t>[-3, 3]</a:t>
                      </a:r>
                      <a:endParaRPr b="1" sz="1600"/>
                    </a:p>
                  </a:txBody>
                  <a:tcPr marT="91425" marB="91425" marR="91425" marL="91425" anchor="ctr">
                    <a:lnL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2857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  <p:sp>
        <p:nvSpPr>
          <p:cNvPr id="166" name="Google Shape;166;p23"/>
          <p:cNvSpPr/>
          <p:nvPr/>
        </p:nvSpPr>
        <p:spPr>
          <a:xfrm rot="-5400000">
            <a:off x="6182263" y="1222406"/>
            <a:ext cx="243000" cy="40794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 txBox="1"/>
          <p:nvPr/>
        </p:nvSpPr>
        <p:spPr>
          <a:xfrm>
            <a:off x="5397313" y="3426324"/>
            <a:ext cx="1812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accent2"/>
                </a:solidFill>
              </a:rPr>
              <a:t>Walk Related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68" name="Google Shape;168;p23"/>
          <p:cNvSpPr txBox="1"/>
          <p:nvPr/>
        </p:nvSpPr>
        <p:spPr>
          <a:xfrm>
            <a:off x="766788" y="3964224"/>
            <a:ext cx="2071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accent2"/>
                </a:solidFill>
              </a:rPr>
              <a:t>Binary decision thresholded at 0.5</a:t>
            </a:r>
            <a:endParaRPr sz="1800">
              <a:solidFill>
                <a:schemeClr val="accent2"/>
              </a:solidFill>
            </a:endParaRPr>
          </a:p>
        </p:txBody>
      </p:sp>
      <p:sp>
        <p:nvSpPr>
          <p:cNvPr id="169" name="Google Shape;169;p23"/>
          <p:cNvSpPr txBox="1"/>
          <p:nvPr/>
        </p:nvSpPr>
        <p:spPr>
          <a:xfrm>
            <a:off x="3594513" y="4143649"/>
            <a:ext cx="2826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800">
                <a:solidFill>
                  <a:schemeClr val="accent2"/>
                </a:solidFill>
              </a:rPr>
              <a:t>Cone shaped kick area </a:t>
            </a:r>
            <a:endParaRPr sz="1800">
              <a:solidFill>
                <a:schemeClr val="accent2"/>
              </a:solidFill>
            </a:endParaRPr>
          </a:p>
        </p:txBody>
      </p:sp>
      <p:cxnSp>
        <p:nvCxnSpPr>
          <p:cNvPr id="170" name="Google Shape;170;p23"/>
          <p:cNvCxnSpPr>
            <a:endCxn id="168" idx="0"/>
          </p:cNvCxnSpPr>
          <p:nvPr/>
        </p:nvCxnSpPr>
        <p:spPr>
          <a:xfrm>
            <a:off x="1802388" y="3029124"/>
            <a:ext cx="0" cy="9351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1" name="Google Shape;171;p23"/>
          <p:cNvCxnSpPr>
            <a:endCxn id="169" idx="1"/>
          </p:cNvCxnSpPr>
          <p:nvPr/>
        </p:nvCxnSpPr>
        <p:spPr>
          <a:xfrm flipH="1" rot="-5400000">
            <a:off x="2840313" y="3620299"/>
            <a:ext cx="1331100" cy="177300"/>
          </a:xfrm>
          <a:prstGeom prst="bentConnector2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372850" y="1041800"/>
            <a:ext cx="8099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629">
                <a:solidFill>
                  <a:schemeClr val="dk1"/>
                </a:solidFill>
              </a:rPr>
              <a:t>Some rewards are given to incentivize the action of kicking the ball as </a:t>
            </a:r>
            <a:r>
              <a:rPr lang="pt-PT" sz="1629">
                <a:solidFill>
                  <a:schemeClr val="dk1"/>
                </a:solidFill>
              </a:rPr>
              <a:t>fast</a:t>
            </a:r>
            <a:r>
              <a:rPr lang="pt-PT" sz="1629">
                <a:solidFill>
                  <a:schemeClr val="dk1"/>
                </a:solidFill>
              </a:rPr>
              <a:t> as possible: </a:t>
            </a:r>
            <a:endParaRPr sz="1629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85">
              <a:solidFill>
                <a:schemeClr val="dk1"/>
              </a:solidFill>
            </a:endParaRPr>
          </a:p>
          <a:p>
            <a:pPr indent="-332105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Default of -1 points to incentivize action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Each simulation step not kicking ball is -5 points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Staying close to ball yields +0.5 points per step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Further penalize proportionally on ball-player distance if the agent moves away from ball without kicking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just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If the agent falls without kicking the ball it receives a heavy punishment of -2000 points and the episode finishes early</a:t>
            </a:r>
            <a:endParaRPr sz="1629">
              <a:solidFill>
                <a:schemeClr val="dk1"/>
              </a:solidFill>
            </a:endParaRPr>
          </a:p>
        </p:txBody>
      </p:sp>
      <p:sp>
        <p:nvSpPr>
          <p:cNvPr id="177" name="Google Shape;177;p2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Agent: Reward Function</a:t>
            </a:r>
            <a:endParaRPr/>
          </a:p>
        </p:txBody>
      </p:sp>
      <p:sp>
        <p:nvSpPr>
          <p:cNvPr id="178" name="Google Shape;178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5"/>
          <p:cNvSpPr txBox="1"/>
          <p:nvPr>
            <p:ph idx="1" type="body"/>
          </p:nvPr>
        </p:nvSpPr>
        <p:spPr>
          <a:xfrm>
            <a:off x="372850" y="1041800"/>
            <a:ext cx="4760700" cy="7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935"/>
              <a:buNone/>
            </a:pPr>
            <a:r>
              <a:rPr lang="pt-PT" sz="1629">
                <a:solidFill>
                  <a:schemeClr val="dk1"/>
                </a:solidFill>
              </a:rPr>
              <a:t>The terminal episodes are defined from the </a:t>
            </a:r>
            <a:r>
              <a:rPr lang="pt-PT" sz="1629">
                <a:solidFill>
                  <a:schemeClr val="dk1"/>
                </a:solidFill>
              </a:rPr>
              <a:t>highlighted</a:t>
            </a:r>
            <a:r>
              <a:rPr lang="pt-PT" sz="1629">
                <a:solidFill>
                  <a:schemeClr val="dk1"/>
                </a:solidFill>
              </a:rPr>
              <a:t> areas as follows, from highest positive to most negative:</a:t>
            </a:r>
            <a:endParaRPr sz="1629">
              <a:solidFill>
                <a:schemeClr val="dk1"/>
              </a:solidFill>
            </a:endParaRPr>
          </a:p>
        </p:txBody>
      </p:sp>
      <p:sp>
        <p:nvSpPr>
          <p:cNvPr id="184" name="Google Shape;184;p2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Agent: Reward Function</a:t>
            </a:r>
            <a:endParaRPr/>
          </a:p>
        </p:txBody>
      </p:sp>
      <p:sp>
        <p:nvSpPr>
          <p:cNvPr id="185" name="Google Shape;18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86" name="Google Shape;18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6700" y="1412750"/>
            <a:ext cx="3174399" cy="2674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7" name="Google Shape;187;p25"/>
          <p:cNvGraphicFramePr/>
          <p:nvPr/>
        </p:nvGraphicFramePr>
        <p:xfrm>
          <a:off x="490100" y="2264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{A7C4E2F0-0E75-4D1C-AC65-92C97A41DED1}</a:tableStyleId>
              </a:tblPr>
              <a:tblGrid>
                <a:gridCol w="1600600"/>
                <a:gridCol w="30428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1:</a:t>
                      </a:r>
                      <a:r>
                        <a:rPr lang="pt-PT"/>
                        <a:t> Goal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3C4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solidFill>
                            <a:schemeClr val="accent2"/>
                          </a:solidFill>
                        </a:rPr>
                        <a:t>2500 + bonus the closer the ball is to the center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2:</a:t>
                      </a:r>
                      <a:r>
                        <a:rPr lang="pt-PT"/>
                        <a:t> Almost Goal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solidFill>
                            <a:schemeClr val="accent2"/>
                          </a:solidFill>
                        </a:rPr>
                        <a:t>500 * scaler based on distance to goal (max 1000)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3:</a:t>
                      </a:r>
                      <a:r>
                        <a:rPr lang="pt-PT"/>
                        <a:t> Out of Bounds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CB9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solidFill>
                            <a:schemeClr val="accent2"/>
                          </a:solidFill>
                        </a:rPr>
                        <a:t>-150 * horizontal to goal offset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/>
                        <a:t>4 / 5</a:t>
                      </a:r>
                      <a:r>
                        <a:rPr b="1" lang="pt-PT"/>
                        <a:t>:</a:t>
                      </a:r>
                      <a:r>
                        <a:rPr lang="pt-PT"/>
                        <a:t> Time Limit</a:t>
                      </a:r>
                      <a:endParaRPr/>
                    </a:p>
                  </a:txBody>
                  <a:tcPr marT="91425" marB="91425" marR="91425" marL="91425">
                    <a:lnL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A99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>
                          <a:solidFill>
                            <a:schemeClr val="accent2"/>
                          </a:solidFill>
                        </a:rPr>
                        <a:t>Heavy </a:t>
                      </a:r>
                      <a:r>
                        <a:rPr lang="pt-PT">
                          <a:solidFill>
                            <a:schemeClr val="accent2"/>
                          </a:solidFill>
                        </a:rPr>
                        <a:t>punishments</a:t>
                      </a:r>
                      <a:r>
                        <a:rPr lang="pt-PT">
                          <a:solidFill>
                            <a:schemeClr val="accent2"/>
                          </a:solidFill>
                        </a:rPr>
                        <a:t> of -1500 * ball distance to goal</a:t>
                      </a:r>
                      <a:endParaRPr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F9CB9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accen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6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629">
                <a:solidFill>
                  <a:schemeClr val="dk1"/>
                </a:solidFill>
              </a:rPr>
              <a:t>The team </a:t>
            </a:r>
            <a:r>
              <a:rPr lang="pt-PT" sz="1629">
                <a:solidFill>
                  <a:schemeClr val="dk1"/>
                </a:solidFill>
              </a:rPr>
              <a:t>separately</a:t>
            </a:r>
            <a:r>
              <a:rPr lang="pt-PT" sz="1629">
                <a:solidFill>
                  <a:schemeClr val="dk1"/>
                </a:solidFill>
              </a:rPr>
              <a:t> </a:t>
            </a:r>
            <a:r>
              <a:rPr lang="pt-PT" sz="1629">
                <a:solidFill>
                  <a:schemeClr val="dk1"/>
                </a:solidFill>
              </a:rPr>
              <a:t>studied and </a:t>
            </a:r>
            <a:r>
              <a:rPr lang="pt-PT" sz="1629">
                <a:solidFill>
                  <a:schemeClr val="dk1"/>
                </a:solidFill>
              </a:rPr>
              <a:t>evaluated three scenarios:</a:t>
            </a:r>
            <a:endParaRPr sz="1629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695">
              <a:solidFill>
                <a:schemeClr val="dk1"/>
              </a:solidFill>
            </a:endParaRPr>
          </a:p>
          <a:p>
            <a:pPr indent="-332105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Attacker without goalie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Attacker with goalie (no RL adaptation to goalie)</a:t>
            </a:r>
            <a:endParaRPr sz="1629">
              <a:solidFill>
                <a:schemeClr val="dk1"/>
              </a:solidFill>
            </a:endParaRPr>
          </a:p>
          <a:p>
            <a:pPr indent="-33210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30"/>
              <a:buChar char="➔"/>
            </a:pPr>
            <a:r>
              <a:rPr lang="pt-PT" sz="1629">
                <a:solidFill>
                  <a:schemeClr val="dk1"/>
                </a:solidFill>
              </a:rPr>
              <a:t>Attacker with goalie (with </a:t>
            </a:r>
            <a:r>
              <a:rPr lang="pt-PT" sz="1629">
                <a:solidFill>
                  <a:schemeClr val="dk1"/>
                </a:solidFill>
              </a:rPr>
              <a:t>attacker </a:t>
            </a:r>
            <a:r>
              <a:rPr lang="pt-PT" sz="1629">
                <a:solidFill>
                  <a:schemeClr val="dk1"/>
                </a:solidFill>
              </a:rPr>
              <a:t>RL adaptation)</a:t>
            </a:r>
            <a:endParaRPr sz="18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pt-PT" sz="1629">
                <a:solidFill>
                  <a:schemeClr val="dk1"/>
                </a:solidFill>
              </a:rPr>
              <a:t>The results were collected over many iterations to achieve more stable metrics. Due to relatively long RL training (each setup took ~4 hours to train), the exploration was limited </a:t>
            </a:r>
            <a:endParaRPr sz="1629">
              <a:solidFill>
                <a:schemeClr val="dk1"/>
              </a:solidFill>
            </a:endParaRPr>
          </a:p>
        </p:txBody>
      </p:sp>
      <p:sp>
        <p:nvSpPr>
          <p:cNvPr id="193" name="Google Shape;193;p2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Results Evaluation</a:t>
            </a:r>
            <a:endParaRPr/>
          </a:p>
        </p:txBody>
      </p:sp>
      <p:sp>
        <p:nvSpPr>
          <p:cNvPr id="194" name="Google Shape;19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graphicFrame>
        <p:nvGraphicFramePr>
          <p:cNvPr id="200" name="Google Shape;200;p27"/>
          <p:cNvGraphicFramePr/>
          <p:nvPr/>
        </p:nvGraphicFramePr>
        <p:xfrm>
          <a:off x="3160850" y="3812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{A7C4E2F0-0E75-4D1C-AC65-92C97A41DED1}</a:tableStyleId>
              </a:tblPr>
              <a:tblGrid>
                <a:gridCol w="1411150"/>
                <a:gridCol w="1411150"/>
              </a:tblGrid>
              <a:tr h="22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T</a:t>
                      </a: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otal steps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solidFill>
                            <a:schemeClr val="lt2"/>
                          </a:solidFill>
                        </a:rPr>
                        <a:t>3,000,000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2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N</a:t>
                      </a: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º iterations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solidFill>
                            <a:schemeClr val="lt2"/>
                          </a:solidFill>
                        </a:rPr>
                        <a:t>245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224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T</a:t>
                      </a:r>
                      <a:r>
                        <a:rPr b="1" lang="pt-PT" sz="1200">
                          <a:solidFill>
                            <a:schemeClr val="lt2"/>
                          </a:solidFill>
                        </a:rPr>
                        <a:t>rain time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PT" sz="1200">
                          <a:solidFill>
                            <a:schemeClr val="lt2"/>
                          </a:solidFill>
                        </a:rPr>
                        <a:t>~ </a:t>
                      </a:r>
                      <a:r>
                        <a:rPr lang="pt-PT" sz="1200">
                          <a:solidFill>
                            <a:schemeClr val="lt2"/>
                          </a:solidFill>
                        </a:rPr>
                        <a:t>4h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01" name="Google Shape;201;p27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without Goalie Training</a:t>
            </a:r>
            <a:endParaRPr/>
          </a:p>
        </p:txBody>
      </p:sp>
      <p:pic>
        <p:nvPicPr>
          <p:cNvPr id="202" name="Google Shape;202;p27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0797" y="1097600"/>
            <a:ext cx="4165527" cy="251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7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7675" y="1097603"/>
            <a:ext cx="4165518" cy="2517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09" name="Google Shape;209;p28"/>
          <p:cNvSpPr txBox="1"/>
          <p:nvPr>
            <p:ph idx="1" type="body"/>
          </p:nvPr>
        </p:nvSpPr>
        <p:spPr>
          <a:xfrm>
            <a:off x="328288" y="951950"/>
            <a:ext cx="3685800" cy="36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pt-PT" sz="1700">
                <a:solidFill>
                  <a:schemeClr val="dk1"/>
                </a:solidFill>
              </a:rPr>
              <a:t>The attacker scores or almost scores 75% of the time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700"/>
              <a:buChar char="➔"/>
            </a:pPr>
            <a:r>
              <a:rPr lang="pt-PT" sz="1700">
                <a:solidFill>
                  <a:schemeClr val="dk1"/>
                </a:solidFill>
              </a:rPr>
              <a:t>Less than 15% of the episodes were very punishing (fall or time limit)</a:t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just">
              <a:lnSpc>
                <a:spcPct val="115000"/>
              </a:lnSpc>
              <a:spcBef>
                <a:spcPts val="2400"/>
              </a:spcBef>
              <a:spcAft>
                <a:spcPts val="2400"/>
              </a:spcAft>
              <a:buClr>
                <a:schemeClr val="dk1"/>
              </a:buClr>
              <a:buSzPts val="1700"/>
              <a:buChar char="➔"/>
            </a:pPr>
            <a:r>
              <a:rPr lang="pt-PT" sz="1700">
                <a:solidFill>
                  <a:schemeClr val="dk1"/>
                </a:solidFill>
              </a:rPr>
              <a:t>In 17% of the cases, the robot has the “right intention” but either the kick force or direction was not the appropriate one</a:t>
            </a:r>
            <a:endParaRPr sz="1700">
              <a:solidFill>
                <a:schemeClr val="dk1"/>
              </a:solidFill>
            </a:endParaRPr>
          </a:p>
        </p:txBody>
      </p:sp>
      <p:pic>
        <p:nvPicPr>
          <p:cNvPr id="210" name="Google Shape;210;p28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738" y="1099301"/>
            <a:ext cx="4439550" cy="294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without Goalie Results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17" name="Google Shape;217;p2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Attacker with Goalie (No Adaptation)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29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92750" y="1099312"/>
            <a:ext cx="4439550" cy="2944888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9"/>
          <p:cNvSpPr txBox="1"/>
          <p:nvPr>
            <p:ph idx="1" type="body"/>
          </p:nvPr>
        </p:nvSpPr>
        <p:spPr>
          <a:xfrm>
            <a:off x="328300" y="951950"/>
            <a:ext cx="3780000" cy="36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We also experimented putting the attacker facing the </a:t>
            </a:r>
            <a:r>
              <a:rPr lang="pt-PT" sz="1600">
                <a:solidFill>
                  <a:schemeClr val="dk1"/>
                </a:solidFill>
              </a:rPr>
              <a:t>goalie </a:t>
            </a:r>
            <a:r>
              <a:rPr lang="pt-PT" sz="1600">
                <a:solidFill>
                  <a:schemeClr val="dk1"/>
                </a:solidFill>
              </a:rPr>
              <a:t>without further adaptation to its presence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At first, the goalie was too efficient because the shots were mostly </a:t>
            </a:r>
            <a:r>
              <a:rPr lang="pt-PT" sz="1600">
                <a:solidFill>
                  <a:schemeClr val="dk1"/>
                </a:solidFill>
              </a:rPr>
              <a:t>perpendicular</a:t>
            </a:r>
            <a:r>
              <a:rPr lang="pt-PT" sz="1600">
                <a:solidFill>
                  <a:schemeClr val="dk1"/>
                </a:solidFill>
              </a:rPr>
              <a:t> to the goal and so virtually no goals were scored 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just">
              <a:spcBef>
                <a:spcPts val="2400"/>
              </a:spcBef>
              <a:spcAft>
                <a:spcPts val="240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As such, we removed the goalie’s option to not dive to defend a kick and got the results on the right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220" name="Google Shape;220;p29"/>
          <p:cNvSpPr txBox="1"/>
          <p:nvPr/>
        </p:nvSpPr>
        <p:spPr>
          <a:xfrm>
            <a:off x="4512825" y="4151100"/>
            <a:ext cx="41994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500">
                <a:solidFill>
                  <a:schemeClr val="lt2"/>
                </a:solidFill>
              </a:rPr>
              <a:t>Note:</a:t>
            </a:r>
            <a:r>
              <a:rPr lang="pt-PT" sz="1500">
                <a:solidFill>
                  <a:schemeClr val="lt2"/>
                </a:solidFill>
              </a:rPr>
              <a:t> </a:t>
            </a:r>
            <a:r>
              <a:rPr lang="pt-PT" sz="1500">
                <a:solidFill>
                  <a:schemeClr val="lt2"/>
                </a:solidFill>
              </a:rPr>
              <a:t>The default codebase attacker has a success rate of ~70% against the same goalie</a:t>
            </a:r>
            <a:endParaRPr sz="10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26" name="Google Shape;226;p30" title="Gráfico"/>
          <p:cNvPicPr preferRelativeResize="0"/>
          <p:nvPr/>
        </p:nvPicPr>
        <p:blipFill rotWithShape="1">
          <a:blip r:embed="rId3">
            <a:alphaModFix/>
          </a:blip>
          <a:srcRect b="0" l="0" r="19002" t="0"/>
          <a:stretch/>
        </p:blipFill>
        <p:spPr>
          <a:xfrm>
            <a:off x="311712" y="2116150"/>
            <a:ext cx="4126275" cy="26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The effect of adding a goalie</a:t>
            </a:r>
            <a:endParaRPr/>
          </a:p>
        </p:txBody>
      </p:sp>
      <p:sp>
        <p:nvSpPr>
          <p:cNvPr id="228" name="Google Shape;228;p30"/>
          <p:cNvSpPr txBox="1"/>
          <p:nvPr>
            <p:ph idx="1" type="body"/>
          </p:nvPr>
        </p:nvSpPr>
        <p:spPr>
          <a:xfrm>
            <a:off x="311700" y="1000075"/>
            <a:ext cx="8520600" cy="9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PT">
                <a:solidFill>
                  <a:schemeClr val="dk1"/>
                </a:solidFill>
              </a:rPr>
              <a:t>The impact of adding a goalie to which the attacker wasn’t prepared is very </a:t>
            </a:r>
            <a:r>
              <a:rPr lang="pt-PT">
                <a:solidFill>
                  <a:schemeClr val="dk1"/>
                </a:solidFill>
              </a:rPr>
              <a:t>noticeable as the goal rate dropped by 75%, being replaced by </a:t>
            </a:r>
            <a:r>
              <a:rPr b="1" lang="pt-PT">
                <a:solidFill>
                  <a:srgbClr val="93C47D"/>
                </a:solidFill>
              </a:rPr>
              <a:t>near misses</a:t>
            </a:r>
            <a:r>
              <a:rPr lang="pt-PT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29" name="Google Shape;229;p30" title="Gráfico"/>
          <p:cNvPicPr preferRelativeResize="0"/>
          <p:nvPr/>
        </p:nvPicPr>
        <p:blipFill rotWithShape="1">
          <a:blip r:embed="rId3">
            <a:alphaModFix/>
          </a:blip>
          <a:srcRect b="0" l="79930" r="2069" t="0"/>
          <a:stretch/>
        </p:blipFill>
        <p:spPr>
          <a:xfrm>
            <a:off x="4532938" y="2116150"/>
            <a:ext cx="916950" cy="2650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/>
          <p:nvPr/>
        </p:nvSpPr>
        <p:spPr>
          <a:xfrm>
            <a:off x="1530825" y="4034500"/>
            <a:ext cx="676200" cy="676200"/>
          </a:xfrm>
          <a:prstGeom prst="rect">
            <a:avLst/>
          </a:prstGeom>
          <a:noFill/>
          <a:ln cap="flat" cmpd="sng" w="28575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5619775" y="2384825"/>
            <a:ext cx="3313200" cy="21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PT" sz="1700">
                <a:solidFill>
                  <a:schemeClr val="dk1"/>
                </a:solidFill>
              </a:rPr>
              <a:t>Because we didn’t stop the episode after a defense to avoid false positives, naturally there was a big increase in episodes ended due to time limit.  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32" name="Google Shape;232;p30"/>
          <p:cNvCxnSpPr>
            <a:stCxn id="231" idx="1"/>
          </p:cNvCxnSpPr>
          <p:nvPr/>
        </p:nvCxnSpPr>
        <p:spPr>
          <a:xfrm flipH="1">
            <a:off x="4959775" y="3441425"/>
            <a:ext cx="660000" cy="8244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33" name="Google Shape;233;p30"/>
          <p:cNvCxnSpPr>
            <a:stCxn id="231" idx="1"/>
          </p:cNvCxnSpPr>
          <p:nvPr/>
        </p:nvCxnSpPr>
        <p:spPr>
          <a:xfrm flipH="1">
            <a:off x="3381475" y="3441425"/>
            <a:ext cx="2238300" cy="919800"/>
          </a:xfrm>
          <a:prstGeom prst="straightConnector1">
            <a:avLst/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34" name="Google Shape;234;p30"/>
          <p:cNvSpPr/>
          <p:nvPr/>
        </p:nvSpPr>
        <p:spPr>
          <a:xfrm>
            <a:off x="5597625" y="3415925"/>
            <a:ext cx="51000" cy="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Training the Attacker with Goalie</a:t>
            </a:r>
            <a:endParaRPr/>
          </a:p>
        </p:txBody>
      </p:sp>
      <p:sp>
        <p:nvSpPr>
          <p:cNvPr id="240" name="Google Shape;240;p31"/>
          <p:cNvSpPr txBox="1"/>
          <p:nvPr>
            <p:ph idx="1" type="body"/>
          </p:nvPr>
        </p:nvSpPr>
        <p:spPr>
          <a:xfrm>
            <a:off x="311700" y="1000075"/>
            <a:ext cx="8520600" cy="32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pt-PT" sz="1530">
                <a:solidFill>
                  <a:schemeClr val="dk1"/>
                </a:solidFill>
              </a:rPr>
              <a:t>The following changes were made to train the attacker with the goalie’s effect in consideration:</a:t>
            </a:r>
            <a:endParaRPr sz="1530">
              <a:solidFill>
                <a:schemeClr val="dk1"/>
              </a:solidFill>
            </a:endParaRPr>
          </a:p>
          <a:p>
            <a:pPr indent="-319405" lvl="0" marL="45720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30"/>
              <a:buChar char="➔"/>
            </a:pPr>
            <a:r>
              <a:rPr b="1" lang="pt-PT" sz="1430">
                <a:solidFill>
                  <a:schemeClr val="dk1"/>
                </a:solidFill>
              </a:rPr>
              <a:t>Observation Space</a:t>
            </a:r>
            <a:endParaRPr sz="1430">
              <a:solidFill>
                <a:schemeClr val="dk1"/>
              </a:solidFill>
            </a:endParaRPr>
          </a:p>
          <a:p>
            <a:pPr indent="-319405" lvl="1" marL="9144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30"/>
              <a:buChar char="◆"/>
            </a:pPr>
            <a:r>
              <a:rPr lang="pt-PT" sz="1430">
                <a:solidFill>
                  <a:schemeClr val="dk1"/>
                </a:solidFill>
              </a:rPr>
              <a:t>Added the (X, Y) of the goalie to the observation space, making it 10 values in total</a:t>
            </a:r>
            <a:endParaRPr sz="1430">
              <a:solidFill>
                <a:schemeClr val="dk1"/>
              </a:solidFill>
            </a:endParaRPr>
          </a:p>
          <a:p>
            <a:pPr indent="-319405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30"/>
              <a:buChar char="➔"/>
            </a:pPr>
            <a:r>
              <a:rPr b="1" lang="pt-PT" sz="1430">
                <a:solidFill>
                  <a:schemeClr val="dk1"/>
                </a:solidFill>
              </a:rPr>
              <a:t>Rewards</a:t>
            </a:r>
            <a:endParaRPr sz="1430">
              <a:solidFill>
                <a:schemeClr val="dk1"/>
              </a:solidFill>
            </a:endParaRPr>
          </a:p>
          <a:p>
            <a:pPr indent="-319405" lvl="1" marL="9144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30"/>
              <a:buChar char="◆"/>
            </a:pPr>
            <a:r>
              <a:rPr lang="pt-PT" sz="1430">
                <a:solidFill>
                  <a:schemeClr val="dk1"/>
                </a:solidFill>
              </a:rPr>
              <a:t>Aggravated some penalties for not kicking the ball to </a:t>
            </a:r>
            <a:r>
              <a:rPr lang="pt-PT" sz="1430">
                <a:solidFill>
                  <a:schemeClr val="dk1"/>
                </a:solidFill>
              </a:rPr>
              <a:t>further reduce wandering around</a:t>
            </a:r>
            <a:endParaRPr sz="1430">
              <a:solidFill>
                <a:schemeClr val="dk1"/>
              </a:solidFill>
            </a:endParaRPr>
          </a:p>
          <a:p>
            <a:pPr indent="-319405" lvl="1" marL="9144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30"/>
              <a:buChar char="◆"/>
            </a:pPr>
            <a:r>
              <a:rPr lang="pt-PT" sz="1430">
                <a:solidFill>
                  <a:schemeClr val="dk1"/>
                </a:solidFill>
              </a:rPr>
              <a:t>A</a:t>
            </a:r>
            <a:r>
              <a:rPr lang="pt-PT" sz="1430">
                <a:solidFill>
                  <a:schemeClr val="dk1"/>
                </a:solidFill>
              </a:rPr>
              <a:t>lleviated</a:t>
            </a:r>
            <a:r>
              <a:rPr lang="pt-PT" sz="1430">
                <a:solidFill>
                  <a:schemeClr val="dk1"/>
                </a:solidFill>
              </a:rPr>
              <a:t> “the out of bounds” punishment</a:t>
            </a:r>
            <a:endParaRPr sz="1430">
              <a:solidFill>
                <a:schemeClr val="dk1"/>
              </a:solidFill>
            </a:endParaRPr>
          </a:p>
          <a:p>
            <a:pPr indent="-325755" lvl="1" marL="9144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0"/>
              <a:buChar char="◆"/>
            </a:pPr>
            <a:r>
              <a:rPr lang="pt-PT" sz="1530">
                <a:solidFill>
                  <a:schemeClr val="dk1"/>
                </a:solidFill>
              </a:rPr>
              <a:t>Attenuated “end due to time” punishment if the ball was within the the 2 poles in width</a:t>
            </a:r>
            <a:endParaRPr sz="1530">
              <a:solidFill>
                <a:schemeClr val="dk1"/>
              </a:solidFill>
            </a:endParaRPr>
          </a:p>
          <a:p>
            <a:pPr indent="-325755" lvl="1" marL="9144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30"/>
              <a:buChar char="◆"/>
            </a:pPr>
            <a:r>
              <a:rPr lang="pt-PT" sz="1530">
                <a:solidFill>
                  <a:schemeClr val="dk1"/>
                </a:solidFill>
              </a:rPr>
              <a:t>Added a big goal bonus reward the further the ball was from the goalie when crossing </a:t>
            </a:r>
            <a:endParaRPr sz="153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Project Description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Penalty Shooting Scenario using RL in </a:t>
            </a:r>
            <a:r>
              <a:rPr i="1" lang="pt-PT">
                <a:solidFill>
                  <a:schemeClr val="dk1"/>
                </a:solidFill>
              </a:rPr>
              <a:t>RoboCup 3D</a:t>
            </a:r>
            <a:r>
              <a:rPr lang="pt-PT">
                <a:solidFill>
                  <a:schemeClr val="dk1"/>
                </a:solidFill>
              </a:rPr>
              <a:t> Simulation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pt-PT">
                <a:solidFill>
                  <a:schemeClr val="dk1"/>
                </a:solidFill>
              </a:rPr>
              <a:t>Train an </a:t>
            </a:r>
            <a:r>
              <a:rPr b="1" lang="pt-PT">
                <a:solidFill>
                  <a:srgbClr val="FF0000"/>
                </a:solidFill>
              </a:rPr>
              <a:t>attacker</a:t>
            </a:r>
            <a:r>
              <a:rPr lang="pt-PT">
                <a:solidFill>
                  <a:schemeClr val="dk1"/>
                </a:solidFill>
              </a:rPr>
              <a:t> player agent to do penalty kicks with RL</a:t>
            </a:r>
            <a:endParaRPr>
              <a:solidFill>
                <a:schemeClr val="dk1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➔"/>
            </a:pPr>
            <a:r>
              <a:rPr lang="pt-PT">
                <a:solidFill>
                  <a:schemeClr val="dk1"/>
                </a:solidFill>
              </a:rPr>
              <a:t>Develop a basic heuristic-based </a:t>
            </a:r>
            <a:r>
              <a:rPr b="1" lang="pt-PT">
                <a:solidFill>
                  <a:srgbClr val="3D85C6"/>
                </a:solidFill>
              </a:rPr>
              <a:t>goalie</a:t>
            </a:r>
            <a:r>
              <a:rPr lang="pt-PT">
                <a:solidFill>
                  <a:schemeClr val="dk1"/>
                </a:solidFill>
              </a:rPr>
              <a:t> to defend the kicks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1939350" y="2442600"/>
            <a:ext cx="5281200" cy="2505000"/>
            <a:chOff x="1939350" y="2442600"/>
            <a:chExt cx="5281200" cy="2505000"/>
          </a:xfrm>
        </p:grpSpPr>
        <p:sp>
          <p:nvSpPr>
            <p:cNvPr id="66" name="Google Shape;66;p14"/>
            <p:cNvSpPr/>
            <p:nvPr/>
          </p:nvSpPr>
          <p:spPr>
            <a:xfrm>
              <a:off x="1939350" y="2442600"/>
              <a:ext cx="5281200" cy="2505000"/>
            </a:xfrm>
            <a:prstGeom prst="rect">
              <a:avLst/>
            </a:pr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highlight>
                  <a:schemeClr val="dk1"/>
                </a:highlight>
              </a:endParaRPr>
            </a:p>
          </p:txBody>
        </p:sp>
        <p:pic>
          <p:nvPicPr>
            <p:cNvPr id="67" name="Google Shape;67;p14"/>
            <p:cNvPicPr preferRelativeResize="0"/>
            <p:nvPr/>
          </p:nvPicPr>
          <p:blipFill rotWithShape="1">
            <a:blip r:embed="rId3">
              <a:alphaModFix/>
            </a:blip>
            <a:srcRect b="0" l="1676" r="828" t="8684"/>
            <a:stretch/>
          </p:blipFill>
          <p:spPr>
            <a:xfrm>
              <a:off x="1980175" y="2470963"/>
              <a:ext cx="5199550" cy="24482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2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Training the Attacker with Goalie</a:t>
            </a:r>
            <a:endParaRPr/>
          </a:p>
        </p:txBody>
      </p:sp>
      <p:pic>
        <p:nvPicPr>
          <p:cNvPr id="246" name="Google Shape;246;p32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975" y="2357975"/>
            <a:ext cx="3811575" cy="2528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2" title="Gráfico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8489" y="2357975"/>
            <a:ext cx="4094535" cy="2528349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2"/>
          <p:cNvSpPr txBox="1"/>
          <p:nvPr>
            <p:ph idx="1" type="body"/>
          </p:nvPr>
        </p:nvSpPr>
        <p:spPr>
          <a:xfrm>
            <a:off x="311700" y="994853"/>
            <a:ext cx="8520600" cy="9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pt-PT" sz="1629">
                <a:solidFill>
                  <a:schemeClr val="dk1"/>
                </a:solidFill>
              </a:rPr>
              <a:t>The results show that the robot managed to adapt </a:t>
            </a:r>
            <a:r>
              <a:rPr lang="pt-PT" sz="1629">
                <a:solidFill>
                  <a:schemeClr val="dk1"/>
                </a:solidFill>
              </a:rPr>
              <a:t>relatively well to the goalie, recuperating a significant part of its performance back from when it had no defender. However, this was mostly</a:t>
            </a:r>
            <a:r>
              <a:rPr lang="pt-PT" sz="1629">
                <a:solidFill>
                  <a:schemeClr val="dk1"/>
                </a:solidFill>
              </a:rPr>
              <a:t> achieved by </a:t>
            </a:r>
            <a:r>
              <a:rPr lang="pt-PT" sz="1629">
                <a:solidFill>
                  <a:schemeClr val="dk1"/>
                </a:solidFill>
              </a:rPr>
              <a:t>exploiting</a:t>
            </a:r>
            <a:r>
              <a:rPr lang="pt-PT" sz="1629">
                <a:solidFill>
                  <a:schemeClr val="dk1"/>
                </a:solidFill>
              </a:rPr>
              <a:t> the NAO’s physical model design.</a:t>
            </a:r>
            <a:endParaRPr sz="1629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pt-PT" sz="1760">
                <a:solidFill>
                  <a:schemeClr val="dk1"/>
                </a:solidFill>
              </a:rPr>
              <a:t>During the development of project the following constraints were felt:</a:t>
            </a:r>
            <a:endParaRPr sz="176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560">
              <a:solidFill>
                <a:schemeClr val="dk1"/>
              </a:solidFill>
            </a:endParaRPr>
          </a:p>
          <a:p>
            <a:pPr indent="-340360" lvl="0" marL="457200" rtl="0" algn="just">
              <a:lnSpc>
                <a:spcPct val="2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760"/>
              <a:buChar char="➔"/>
            </a:pPr>
            <a:r>
              <a:rPr lang="pt-PT" sz="1760">
                <a:solidFill>
                  <a:schemeClr val="dk1"/>
                </a:solidFill>
              </a:rPr>
              <a:t>Lack of powerful computational resources for training</a:t>
            </a:r>
            <a:endParaRPr sz="1760">
              <a:solidFill>
                <a:schemeClr val="dk1"/>
              </a:solidFill>
            </a:endParaRPr>
          </a:p>
          <a:p>
            <a:pPr indent="-340360" lvl="0" marL="457200" rtl="0" algn="just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0"/>
              <a:buChar char="➔"/>
            </a:pPr>
            <a:r>
              <a:rPr lang="pt-PT" sz="1760">
                <a:solidFill>
                  <a:schemeClr val="dk1"/>
                </a:solidFill>
              </a:rPr>
              <a:t>Limited time for testing each desired </a:t>
            </a:r>
            <a:r>
              <a:rPr lang="pt-PT" sz="1760">
                <a:solidFill>
                  <a:schemeClr val="dk1"/>
                </a:solidFill>
              </a:rPr>
              <a:t>training setup</a:t>
            </a:r>
            <a:r>
              <a:rPr lang="pt-PT" sz="1760">
                <a:solidFill>
                  <a:schemeClr val="dk1"/>
                </a:solidFill>
              </a:rPr>
              <a:t> </a:t>
            </a:r>
            <a:endParaRPr sz="1760">
              <a:solidFill>
                <a:schemeClr val="dk1"/>
              </a:solidFill>
            </a:endParaRPr>
          </a:p>
          <a:p>
            <a:pPr indent="-340360" lvl="0" marL="457200" rtl="0" algn="just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0"/>
              <a:buChar char="➔"/>
            </a:pPr>
            <a:r>
              <a:rPr lang="pt-PT" sz="1760">
                <a:solidFill>
                  <a:schemeClr val="dk1"/>
                </a:solidFill>
              </a:rPr>
              <a:t>Lost time trying to work with complex codebase</a:t>
            </a:r>
            <a:endParaRPr sz="1760">
              <a:solidFill>
                <a:schemeClr val="dk1"/>
              </a:solidFill>
            </a:endParaRPr>
          </a:p>
          <a:p>
            <a:pPr indent="-340360" lvl="0" marL="457200" rtl="0" algn="just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0"/>
              <a:buChar char="➔"/>
            </a:pPr>
            <a:r>
              <a:rPr lang="pt-PT" sz="1760">
                <a:solidFill>
                  <a:schemeClr val="dk1"/>
                </a:solidFill>
              </a:rPr>
              <a:t>Finicky adjustment of observation and action spaces and rewards for the agent</a:t>
            </a:r>
            <a:endParaRPr sz="1760">
              <a:solidFill>
                <a:schemeClr val="dk1"/>
              </a:solidFill>
            </a:endParaRPr>
          </a:p>
          <a:p>
            <a:pPr indent="-340360" lvl="0" marL="457200" rtl="0" algn="just">
              <a:lnSpc>
                <a:spcPct val="2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60"/>
              <a:buChar char="➔"/>
            </a:pPr>
            <a:r>
              <a:rPr lang="pt-PT" sz="1760">
                <a:solidFill>
                  <a:schemeClr val="dk1"/>
                </a:solidFill>
              </a:rPr>
              <a:t>The starting training state yielded </a:t>
            </a:r>
            <a:r>
              <a:rPr lang="pt-PT" sz="1760">
                <a:solidFill>
                  <a:schemeClr val="dk1"/>
                </a:solidFill>
              </a:rPr>
              <a:t>dramatically</a:t>
            </a:r>
            <a:r>
              <a:rPr lang="pt-PT" sz="1760">
                <a:solidFill>
                  <a:schemeClr val="dk1"/>
                </a:solidFill>
              </a:rPr>
              <a:t> different results</a:t>
            </a:r>
            <a:endParaRPr sz="176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0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760">
              <a:solidFill>
                <a:schemeClr val="dk1"/>
              </a:solidFill>
            </a:endParaRPr>
          </a:p>
        </p:txBody>
      </p:sp>
      <p:sp>
        <p:nvSpPr>
          <p:cNvPr id="254" name="Google Shape;254;p33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Development Limitations</a:t>
            </a:r>
            <a:endParaRPr/>
          </a:p>
        </p:txBody>
      </p:sp>
      <p:sp>
        <p:nvSpPr>
          <p:cNvPr id="255" name="Google Shape;255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4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Despite this being our first experience with a RL project and facing a big codebase, we deem the achieved results positive.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The final RL agent was </a:t>
            </a:r>
            <a:r>
              <a:rPr lang="pt-PT">
                <a:solidFill>
                  <a:schemeClr val="dk1"/>
                </a:solidFill>
              </a:rPr>
              <a:t>capable</a:t>
            </a:r>
            <a:r>
              <a:rPr lang="pt-PT">
                <a:solidFill>
                  <a:schemeClr val="dk1"/>
                </a:solidFill>
              </a:rPr>
              <a:t> of 40% goals against a </a:t>
            </a:r>
            <a:r>
              <a:rPr lang="pt-PT">
                <a:solidFill>
                  <a:schemeClr val="dk1"/>
                </a:solidFill>
              </a:rPr>
              <a:t>moderately</a:t>
            </a:r>
            <a:r>
              <a:rPr lang="pt-PT">
                <a:solidFill>
                  <a:schemeClr val="dk1"/>
                </a:solidFill>
              </a:rPr>
              <a:t> capable goalie, showing the viability of RL for many real-world tasks if trained properly.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Ideally</a:t>
            </a:r>
            <a:r>
              <a:rPr lang="pt-PT">
                <a:solidFill>
                  <a:schemeClr val="dk1"/>
                </a:solidFill>
              </a:rPr>
              <a:t> we would like to have more time to experiment different setups and have the agent trained for longer periods to stabilize the results.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>
                <a:solidFill>
                  <a:schemeClr val="dk1"/>
                </a:solidFill>
              </a:rPr>
              <a:t>Future work could also include experimenting with different algorithms besides PPO and adopt more sophisticated RL strategies.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1" name="Google Shape;261;p34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Conclusions and Future Work</a:t>
            </a:r>
            <a:endParaRPr/>
          </a:p>
        </p:txBody>
      </p:sp>
      <p:sp>
        <p:nvSpPr>
          <p:cNvPr id="262" name="Google Shape;26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68" name="Google Shape;268;p35"/>
          <p:cNvSpPr txBox="1"/>
          <p:nvPr/>
        </p:nvSpPr>
        <p:spPr>
          <a:xfrm>
            <a:off x="2323050" y="4138525"/>
            <a:ext cx="44979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>
                <a:solidFill>
                  <a:schemeClr val="lt2"/>
                </a:solidFill>
              </a:rPr>
              <a:t>Demo Video Link: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000" u="sng">
                <a:solidFill>
                  <a:schemeClr val="hlink"/>
                </a:solidFill>
                <a:hlinkClick r:id="rId3"/>
              </a:rPr>
              <a:t>https://youtu.be/fjvVxMVGUtA</a:t>
            </a:r>
            <a:endParaRPr sz="20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2"/>
              </a:solidFill>
            </a:endParaRPr>
          </a:p>
        </p:txBody>
      </p:sp>
      <p:pic>
        <p:nvPicPr>
          <p:cNvPr descr="This project was developed as part of our Intelligent Robotic course at FEUP." id="269" name="Google Shape;269;p35" title="RI - Penalty Kick RL Agent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84075" y="478975"/>
            <a:ext cx="6375850" cy="358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900">
                <a:solidFill>
                  <a:schemeClr val="dk1"/>
                </a:solidFill>
              </a:rPr>
              <a:t>Success</a:t>
            </a:r>
            <a:r>
              <a:rPr lang="pt-PT" sz="1900">
                <a:solidFill>
                  <a:schemeClr val="dk1"/>
                </a:solidFill>
              </a:rPr>
              <a:t> is measured by meeting the following goals: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900"/>
              <a:buChar char="➔"/>
            </a:pPr>
            <a:r>
              <a:rPr lang="pt-PT" sz="1900">
                <a:solidFill>
                  <a:schemeClr val="dk1"/>
                </a:solidFill>
              </a:rPr>
              <a:t>Goalie behavior is relatively solid at defending basic shots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900"/>
              <a:buChar char="➔"/>
            </a:pPr>
            <a:r>
              <a:rPr lang="pt-PT" sz="1900">
                <a:solidFill>
                  <a:schemeClr val="dk1"/>
                </a:solidFill>
              </a:rPr>
              <a:t>Ac</a:t>
            </a:r>
            <a:r>
              <a:rPr lang="pt-PT" sz="1900">
                <a:solidFill>
                  <a:schemeClr val="dk1"/>
                </a:solidFill>
              </a:rPr>
              <a:t>hieve a high percentage of successful goals with attacker agent via RL</a:t>
            </a:r>
            <a:endParaRPr sz="1900">
              <a:solidFill>
                <a:schemeClr val="dk1"/>
              </a:solidFill>
            </a:endParaRPr>
          </a:p>
          <a:p>
            <a:pPr indent="-349250" lvl="0" marL="457200" rtl="0" algn="l"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900"/>
              <a:buChar char="➔"/>
            </a:pPr>
            <a:r>
              <a:rPr lang="pt-PT" sz="1900">
                <a:solidFill>
                  <a:schemeClr val="dk1"/>
                </a:solidFill>
              </a:rPr>
              <a:t>Attacker can use different ball trajectories by taking into account the defender’s position</a:t>
            </a:r>
            <a:endParaRPr sz="1900">
              <a:solidFill>
                <a:schemeClr val="dk1"/>
              </a:solidFill>
            </a:endParaRPr>
          </a:p>
        </p:txBody>
      </p:sp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Objectives</a:t>
            </a:r>
            <a:endParaRPr/>
          </a:p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0000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RoboCup3D (simulator)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Roboviz (visualization)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FC Portugal (codebase and documentation)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Python (programming language)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spcBef>
                <a:spcPts val="220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pt-PT" sz="1600">
                <a:solidFill>
                  <a:schemeClr val="dk1"/>
                </a:solidFill>
              </a:rPr>
              <a:t>OpenAI Gym (reinforcement learning)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Used Software</a:t>
            </a:r>
            <a:endParaRPr/>
          </a:p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ctrTitle"/>
          </p:nvPr>
        </p:nvSpPr>
        <p:spPr>
          <a:xfrm>
            <a:off x="311700" y="2153400"/>
            <a:ext cx="8520600" cy="83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Developed Work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000075"/>
            <a:ext cx="461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chemeClr val="dk1"/>
                </a:solidFill>
              </a:rPr>
              <a:t>The goalie, </a:t>
            </a:r>
            <a:r>
              <a:rPr i="1" lang="pt-PT" sz="1500">
                <a:solidFill>
                  <a:schemeClr val="dk1"/>
                </a:solidFill>
              </a:rPr>
              <a:t>D</a:t>
            </a:r>
            <a:r>
              <a:rPr lang="pt-PT" sz="1500">
                <a:solidFill>
                  <a:schemeClr val="dk1"/>
                </a:solidFill>
              </a:rPr>
              <a:t>, always spawns in the same position: at the center of the goal.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chemeClr val="dk1"/>
                </a:solidFill>
              </a:rPr>
              <a:t>The attacker can randomly spawn in a </a:t>
            </a:r>
            <a:r>
              <a:rPr lang="pt-PT" sz="1500">
                <a:solidFill>
                  <a:schemeClr val="dk1"/>
                </a:solidFill>
              </a:rPr>
              <a:t>predefined</a:t>
            </a:r>
            <a:r>
              <a:rPr lang="pt-PT" sz="1500">
                <a:solidFill>
                  <a:schemeClr val="dk1"/>
                </a:solidFill>
              </a:rPr>
              <a:t> area near the goal, leading to</a:t>
            </a:r>
            <a:r>
              <a:rPr lang="pt-PT" sz="1500">
                <a:solidFill>
                  <a:schemeClr val="dk1"/>
                </a:solidFill>
              </a:rPr>
              <a:t>: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➔"/>
            </a:pPr>
            <a:r>
              <a:rPr lang="pt-PT" sz="1500">
                <a:solidFill>
                  <a:schemeClr val="dk1"/>
                </a:solidFill>
              </a:rPr>
              <a:t>More robust a</a:t>
            </a:r>
            <a:r>
              <a:rPr lang="pt-PT" sz="1500">
                <a:solidFill>
                  <a:schemeClr val="dk1"/>
                </a:solidFill>
              </a:rPr>
              <a:t>gent behavior to starting position and pose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just">
              <a:lnSpc>
                <a:spcPct val="120000"/>
              </a:lnSpc>
              <a:spcBef>
                <a:spcPts val="1500"/>
              </a:spcBef>
              <a:spcAft>
                <a:spcPts val="1500"/>
              </a:spcAft>
              <a:buClr>
                <a:schemeClr val="dk1"/>
              </a:buClr>
              <a:buSzPts val="1500"/>
              <a:buChar char="➔"/>
            </a:pPr>
            <a:r>
              <a:rPr lang="pt-PT" sz="1500">
                <a:solidFill>
                  <a:schemeClr val="dk1"/>
                </a:solidFill>
              </a:rPr>
              <a:t>Makes the training more challenging as the agents need to take relative positions, distances and angles into account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Start Position</a:t>
            </a:r>
            <a:endParaRPr/>
          </a:p>
        </p:txBody>
      </p:sp>
      <p:sp>
        <p:nvSpPr>
          <p:cNvPr id="93" name="Google Shape;9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316175" y="1275578"/>
            <a:ext cx="3396449" cy="28653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Defender </a:t>
            </a:r>
            <a:r>
              <a:rPr lang="pt-PT"/>
              <a:t>State: Ball Tracking</a:t>
            </a:r>
            <a:endParaRPr/>
          </a:p>
        </p:txBody>
      </p:sp>
      <p:sp>
        <p:nvSpPr>
          <p:cNvPr id="100" name="Google Shape;100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01" name="Google Shape;101;p19"/>
          <p:cNvSpPr/>
          <p:nvPr/>
        </p:nvSpPr>
        <p:spPr>
          <a:xfrm>
            <a:off x="4291825" y="1306338"/>
            <a:ext cx="3903600" cy="24231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grpSp>
        <p:nvGrpSpPr>
          <p:cNvPr id="102" name="Google Shape;102;p19"/>
          <p:cNvGrpSpPr/>
          <p:nvPr/>
        </p:nvGrpSpPr>
        <p:grpSpPr>
          <a:xfrm>
            <a:off x="1242550" y="1243300"/>
            <a:ext cx="1596900" cy="3142775"/>
            <a:chOff x="440950" y="1394700"/>
            <a:chExt cx="1596900" cy="3142775"/>
          </a:xfrm>
        </p:grpSpPr>
        <p:sp>
          <p:nvSpPr>
            <p:cNvPr id="103" name="Google Shape;103;p19"/>
            <p:cNvSpPr/>
            <p:nvPr/>
          </p:nvSpPr>
          <p:spPr>
            <a:xfrm>
              <a:off x="767950" y="1394700"/>
              <a:ext cx="942900" cy="3153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Init</a:t>
              </a:r>
              <a:endParaRPr b="1"/>
            </a:p>
          </p:txBody>
        </p:sp>
        <p:sp>
          <p:nvSpPr>
            <p:cNvPr id="104" name="Google Shape;104;p19"/>
            <p:cNvSpPr/>
            <p:nvPr/>
          </p:nvSpPr>
          <p:spPr>
            <a:xfrm>
              <a:off x="440950" y="20774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pt-PT"/>
                <a:t>Ball Tracking</a:t>
              </a:r>
              <a:endParaRPr b="1" i="1"/>
            </a:p>
          </p:txBody>
        </p:sp>
        <p:sp>
          <p:nvSpPr>
            <p:cNvPr id="105" name="Google Shape;105;p19"/>
            <p:cNvSpPr/>
            <p:nvPr/>
          </p:nvSpPr>
          <p:spPr>
            <a:xfrm>
              <a:off x="440950" y="30575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Diving Defense</a:t>
              </a:r>
              <a:endParaRPr b="1"/>
            </a:p>
          </p:txBody>
        </p:sp>
        <p:sp>
          <p:nvSpPr>
            <p:cNvPr id="106" name="Google Shape;106;p19"/>
            <p:cNvSpPr/>
            <p:nvPr/>
          </p:nvSpPr>
          <p:spPr>
            <a:xfrm>
              <a:off x="440950" y="40376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Get Up</a:t>
              </a:r>
              <a:endParaRPr b="1"/>
            </a:p>
          </p:txBody>
        </p:sp>
        <p:cxnSp>
          <p:nvCxnSpPr>
            <p:cNvPr id="107" name="Google Shape;107;p19"/>
            <p:cNvCxnSpPr>
              <a:stCxn id="103" idx="2"/>
              <a:endCxn id="104" idx="0"/>
            </p:cNvCxnSpPr>
            <p:nvPr/>
          </p:nvCxnSpPr>
          <p:spPr>
            <a:xfrm>
              <a:off x="1239400" y="1710000"/>
              <a:ext cx="0" cy="3675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08" name="Google Shape;108;p19"/>
            <p:cNvCxnSpPr>
              <a:stCxn id="104" idx="2"/>
              <a:endCxn id="105" idx="0"/>
            </p:cNvCxnSpPr>
            <p:nvPr/>
          </p:nvCxnSpPr>
          <p:spPr>
            <a:xfrm>
              <a:off x="1239400" y="2577275"/>
              <a:ext cx="0" cy="4803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09" name="Google Shape;109;p19"/>
            <p:cNvCxnSpPr>
              <a:endCxn id="106" idx="0"/>
            </p:cNvCxnSpPr>
            <p:nvPr/>
          </p:nvCxnSpPr>
          <p:spPr>
            <a:xfrm>
              <a:off x="1239400" y="3584675"/>
              <a:ext cx="0" cy="4530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10" name="Google Shape;110;p19"/>
            <p:cNvCxnSpPr>
              <a:stCxn id="104" idx="1"/>
              <a:endCxn id="106" idx="1"/>
            </p:cNvCxnSpPr>
            <p:nvPr/>
          </p:nvCxnSpPr>
          <p:spPr>
            <a:xfrm>
              <a:off x="440950" y="2327375"/>
              <a:ext cx="600" cy="1960200"/>
            </a:xfrm>
            <a:prstGeom prst="bentConnector3">
              <a:avLst>
                <a:gd fmla="val -396875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111" name="Google Shape;111;p19"/>
          <p:cNvSpPr txBox="1"/>
          <p:nvPr/>
        </p:nvSpPr>
        <p:spPr>
          <a:xfrm>
            <a:off x="4291775" y="3782588"/>
            <a:ext cx="39036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500">
                <a:solidFill>
                  <a:schemeClr val="accent2"/>
                </a:solidFill>
              </a:rPr>
              <a:t>Default State: </a:t>
            </a:r>
            <a:r>
              <a:rPr lang="pt-PT" sz="1500">
                <a:solidFill>
                  <a:schemeClr val="accent2"/>
                </a:solidFill>
              </a:rPr>
              <a:t>Agent moves sideways to place itself between the ball and the goal </a:t>
            </a:r>
            <a:endParaRPr sz="1500">
              <a:solidFill>
                <a:schemeClr val="accent2"/>
              </a:solidFill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18132" l="31278" r="767" t="7859"/>
          <a:stretch/>
        </p:blipFill>
        <p:spPr>
          <a:xfrm>
            <a:off x="4319338" y="1339013"/>
            <a:ext cx="3848477" cy="2357778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/>
          <p:nvPr/>
        </p:nvSpPr>
        <p:spPr>
          <a:xfrm rot="1386357">
            <a:off x="5534330" y="2347010"/>
            <a:ext cx="1096239" cy="67479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chemeClr val="accent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Defender State</a:t>
            </a:r>
            <a:r>
              <a:rPr lang="pt-PT"/>
              <a:t>: Diving Defense</a:t>
            </a:r>
            <a:endParaRPr/>
          </a:p>
        </p:txBody>
      </p:sp>
      <p:sp>
        <p:nvSpPr>
          <p:cNvPr id="119" name="Google Shape;11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20" name="Google Shape;120;p20"/>
          <p:cNvSpPr/>
          <p:nvPr/>
        </p:nvSpPr>
        <p:spPr>
          <a:xfrm>
            <a:off x="5169673" y="973824"/>
            <a:ext cx="2421600" cy="3084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  <p:sp>
        <p:nvSpPr>
          <p:cNvPr id="121" name="Google Shape;121;p20"/>
          <p:cNvSpPr txBox="1"/>
          <p:nvPr/>
        </p:nvSpPr>
        <p:spPr>
          <a:xfrm>
            <a:off x="4266075" y="4092138"/>
            <a:ext cx="3903600" cy="5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500">
                <a:solidFill>
                  <a:schemeClr val="accent2"/>
                </a:solidFill>
              </a:rPr>
              <a:t>Agent dives sideways to defend based on the ball’s speed and direction  </a:t>
            </a:r>
            <a:endParaRPr sz="1800">
              <a:solidFill>
                <a:schemeClr val="accent2"/>
              </a:solidFill>
            </a:endParaRPr>
          </a:p>
        </p:txBody>
      </p:sp>
      <p:grpSp>
        <p:nvGrpSpPr>
          <p:cNvPr id="122" name="Google Shape;122;p20"/>
          <p:cNvGrpSpPr/>
          <p:nvPr/>
        </p:nvGrpSpPr>
        <p:grpSpPr>
          <a:xfrm>
            <a:off x="1242550" y="1243300"/>
            <a:ext cx="1596900" cy="3142775"/>
            <a:chOff x="440950" y="1394700"/>
            <a:chExt cx="1596900" cy="3142775"/>
          </a:xfrm>
        </p:grpSpPr>
        <p:sp>
          <p:nvSpPr>
            <p:cNvPr id="123" name="Google Shape;123;p20"/>
            <p:cNvSpPr/>
            <p:nvPr/>
          </p:nvSpPr>
          <p:spPr>
            <a:xfrm>
              <a:off x="767950" y="1394700"/>
              <a:ext cx="942900" cy="3153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Init</a:t>
              </a:r>
              <a:endParaRPr b="1"/>
            </a:p>
          </p:txBody>
        </p:sp>
        <p:sp>
          <p:nvSpPr>
            <p:cNvPr id="124" name="Google Shape;124;p20"/>
            <p:cNvSpPr/>
            <p:nvPr/>
          </p:nvSpPr>
          <p:spPr>
            <a:xfrm>
              <a:off x="440950" y="20774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Ball Tracking</a:t>
              </a:r>
              <a:endParaRPr b="1"/>
            </a:p>
          </p:txBody>
        </p:sp>
        <p:sp>
          <p:nvSpPr>
            <p:cNvPr id="125" name="Google Shape;125;p20"/>
            <p:cNvSpPr/>
            <p:nvPr/>
          </p:nvSpPr>
          <p:spPr>
            <a:xfrm>
              <a:off x="440950" y="30575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pt-PT"/>
                <a:t>Diving Defense</a:t>
              </a:r>
              <a:endParaRPr b="1" i="1"/>
            </a:p>
          </p:txBody>
        </p:sp>
        <p:sp>
          <p:nvSpPr>
            <p:cNvPr id="126" name="Google Shape;126;p20"/>
            <p:cNvSpPr/>
            <p:nvPr/>
          </p:nvSpPr>
          <p:spPr>
            <a:xfrm>
              <a:off x="440950" y="40376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Get Up</a:t>
              </a:r>
              <a:endParaRPr b="1"/>
            </a:p>
          </p:txBody>
        </p:sp>
        <p:cxnSp>
          <p:nvCxnSpPr>
            <p:cNvPr id="127" name="Google Shape;127;p20"/>
            <p:cNvCxnSpPr>
              <a:stCxn id="123" idx="2"/>
              <a:endCxn id="124" idx="0"/>
            </p:cNvCxnSpPr>
            <p:nvPr/>
          </p:nvCxnSpPr>
          <p:spPr>
            <a:xfrm>
              <a:off x="1239400" y="1710000"/>
              <a:ext cx="0" cy="3675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8" name="Google Shape;128;p20"/>
            <p:cNvCxnSpPr>
              <a:stCxn id="124" idx="2"/>
              <a:endCxn id="125" idx="0"/>
            </p:cNvCxnSpPr>
            <p:nvPr/>
          </p:nvCxnSpPr>
          <p:spPr>
            <a:xfrm>
              <a:off x="1239400" y="2577275"/>
              <a:ext cx="0" cy="4803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29" name="Google Shape;129;p20"/>
            <p:cNvCxnSpPr>
              <a:endCxn id="126" idx="0"/>
            </p:cNvCxnSpPr>
            <p:nvPr/>
          </p:nvCxnSpPr>
          <p:spPr>
            <a:xfrm>
              <a:off x="1239400" y="3584675"/>
              <a:ext cx="0" cy="4530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30" name="Google Shape;130;p20"/>
            <p:cNvCxnSpPr>
              <a:stCxn id="124" idx="1"/>
              <a:endCxn id="126" idx="1"/>
            </p:cNvCxnSpPr>
            <p:nvPr/>
          </p:nvCxnSpPr>
          <p:spPr>
            <a:xfrm>
              <a:off x="440950" y="2327375"/>
              <a:ext cx="600" cy="1960200"/>
            </a:xfrm>
            <a:prstGeom prst="bentConnector3">
              <a:avLst>
                <a:gd fmla="val -396875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pic>
        <p:nvPicPr>
          <p:cNvPr id="131" name="Google Shape;131;p20"/>
          <p:cNvPicPr preferRelativeResize="0"/>
          <p:nvPr/>
        </p:nvPicPr>
        <p:blipFill rotWithShape="1">
          <a:blip r:embed="rId3">
            <a:alphaModFix/>
          </a:blip>
          <a:srcRect b="15503" l="30639" r="37585" t="10739"/>
          <a:stretch/>
        </p:blipFill>
        <p:spPr>
          <a:xfrm>
            <a:off x="5193030" y="996140"/>
            <a:ext cx="2374829" cy="30398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2164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Defender </a:t>
            </a:r>
            <a:r>
              <a:rPr lang="pt-PT"/>
              <a:t>Transitions</a:t>
            </a:r>
            <a:endParaRPr/>
          </a:p>
        </p:txBody>
      </p:sp>
      <p:sp>
        <p:nvSpPr>
          <p:cNvPr id="137" name="Google Shape;137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grpSp>
        <p:nvGrpSpPr>
          <p:cNvPr id="138" name="Google Shape;138;p21"/>
          <p:cNvGrpSpPr/>
          <p:nvPr/>
        </p:nvGrpSpPr>
        <p:grpSpPr>
          <a:xfrm>
            <a:off x="1242550" y="1243300"/>
            <a:ext cx="1596900" cy="3142775"/>
            <a:chOff x="440950" y="1394700"/>
            <a:chExt cx="1596900" cy="3142775"/>
          </a:xfrm>
        </p:grpSpPr>
        <p:sp>
          <p:nvSpPr>
            <p:cNvPr id="139" name="Google Shape;139;p21"/>
            <p:cNvSpPr/>
            <p:nvPr/>
          </p:nvSpPr>
          <p:spPr>
            <a:xfrm>
              <a:off x="767950" y="1394700"/>
              <a:ext cx="942900" cy="3153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Init</a:t>
              </a:r>
              <a:endParaRPr b="1"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440950" y="20774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Ball Tracking</a:t>
              </a:r>
              <a:endParaRPr b="1"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440950" y="30575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Diving Defense</a:t>
              </a:r>
              <a:endParaRPr b="1"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440950" y="4037675"/>
              <a:ext cx="1596900" cy="499800"/>
            </a:xfrm>
            <a:prstGeom prst="rect">
              <a:avLst/>
            </a:prstGeom>
            <a:solidFill>
              <a:schemeClr val="lt2"/>
            </a:solidFill>
            <a:ln cap="flat" cmpd="sng" w="19050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PT"/>
                <a:t>Get Up</a:t>
              </a:r>
              <a:endParaRPr b="1"/>
            </a:p>
          </p:txBody>
        </p:sp>
        <p:cxnSp>
          <p:nvCxnSpPr>
            <p:cNvPr id="143" name="Google Shape;143;p21"/>
            <p:cNvCxnSpPr>
              <a:stCxn id="139" idx="2"/>
              <a:endCxn id="140" idx="0"/>
            </p:cNvCxnSpPr>
            <p:nvPr/>
          </p:nvCxnSpPr>
          <p:spPr>
            <a:xfrm>
              <a:off x="1239400" y="1710000"/>
              <a:ext cx="0" cy="3675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4" name="Google Shape;144;p21"/>
            <p:cNvCxnSpPr>
              <a:stCxn id="140" idx="2"/>
              <a:endCxn id="141" idx="0"/>
            </p:cNvCxnSpPr>
            <p:nvPr/>
          </p:nvCxnSpPr>
          <p:spPr>
            <a:xfrm>
              <a:off x="1239400" y="2577275"/>
              <a:ext cx="0" cy="4803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5" name="Google Shape;145;p21"/>
            <p:cNvCxnSpPr>
              <a:endCxn id="142" idx="0"/>
            </p:cNvCxnSpPr>
            <p:nvPr/>
          </p:nvCxnSpPr>
          <p:spPr>
            <a:xfrm>
              <a:off x="1239400" y="3584675"/>
              <a:ext cx="0" cy="4530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146" name="Google Shape;146;p21"/>
            <p:cNvCxnSpPr>
              <a:stCxn id="140" idx="1"/>
              <a:endCxn id="142" idx="1"/>
            </p:cNvCxnSpPr>
            <p:nvPr/>
          </p:nvCxnSpPr>
          <p:spPr>
            <a:xfrm>
              <a:off x="440950" y="2327375"/>
              <a:ext cx="600" cy="1960200"/>
            </a:xfrm>
            <a:prstGeom prst="bentConnector3">
              <a:avLst>
                <a:gd fmla="val -39687500" name="adj1"/>
              </a:avLst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triangle"/>
              <a:tailEnd len="med" w="med" type="none"/>
            </a:ln>
          </p:spPr>
        </p:cxnSp>
      </p:grp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672500" y="1059575"/>
            <a:ext cx="4931100" cy="33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Conditions for a transition to </a:t>
            </a:r>
            <a:r>
              <a:rPr lang="pt-PT">
                <a:solidFill>
                  <a:schemeClr val="dk1"/>
                </a:solidFill>
              </a:rPr>
              <a:t>occur</a:t>
            </a:r>
            <a:r>
              <a:rPr lang="pt-PT">
                <a:solidFill>
                  <a:schemeClr val="dk1"/>
                </a:solidFill>
              </a:rPr>
              <a:t> for the </a:t>
            </a:r>
            <a:r>
              <a:rPr lang="pt-PT">
                <a:solidFill>
                  <a:schemeClr val="accent4"/>
                </a:solidFill>
              </a:rPr>
              <a:t>two main states</a:t>
            </a:r>
            <a:r>
              <a:rPr lang="pt-PT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34327" lvl="0" marL="457200" rtl="0" algn="just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arenR"/>
            </a:pPr>
            <a:r>
              <a:rPr lang="pt-PT">
                <a:solidFill>
                  <a:schemeClr val="dk1"/>
                </a:solidFill>
              </a:rPr>
              <a:t>If the ball is </a:t>
            </a:r>
            <a:r>
              <a:rPr lang="pt-PT">
                <a:solidFill>
                  <a:schemeClr val="dk1"/>
                </a:solidFill>
              </a:rPr>
              <a:t>coming near (3m)</a:t>
            </a:r>
            <a:r>
              <a:rPr lang="pt-PT">
                <a:solidFill>
                  <a:schemeClr val="dk1"/>
                </a:solidFill>
              </a:rPr>
              <a:t> with high speed (3m/s) and not straight at the goalie, it dives to the direction the ball is taking </a:t>
            </a:r>
            <a:r>
              <a:rPr lang="pt-PT">
                <a:solidFill>
                  <a:schemeClr val="dk1"/>
                </a:solidFill>
              </a:rPr>
              <a:t> </a:t>
            </a:r>
            <a:r>
              <a:rPr lang="pt-PT">
                <a:solidFill>
                  <a:schemeClr val="dk1"/>
                </a:solidFill>
              </a:rPr>
              <a:t> </a:t>
            </a:r>
            <a:endParaRPr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1"/>
              </a:solidFill>
            </a:endParaRPr>
          </a:p>
          <a:p>
            <a:pPr indent="-334327" lvl="0" marL="457200" rtl="0" algn="just">
              <a:lnSpc>
                <a:spcPct val="12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ct val="100000"/>
              <a:buAutoNum type="arabicParenR"/>
            </a:pPr>
            <a:r>
              <a:rPr lang="pt-PT">
                <a:solidFill>
                  <a:schemeClr val="dk1"/>
                </a:solidFill>
              </a:rPr>
              <a:t>After a dive, the agent waits a while before getting up to make sure it catches the ball.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2044200" y="2453650"/>
            <a:ext cx="39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dk1"/>
                </a:solidFill>
              </a:rPr>
              <a:t>1</a:t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2044200" y="3472178"/>
            <a:ext cx="39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PT" sz="1200">
                <a:solidFill>
                  <a:schemeClr val="dk1"/>
                </a:solidFill>
              </a:rPr>
              <a:t>2</a:t>
            </a:r>
            <a:endParaRPr b="1"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